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179"/>
    <p:restoredTop sz="94652"/>
  </p:normalViewPr>
  <p:slideViewPr>
    <p:cSldViewPr snapToGrid="0" snapToObjects="1">
      <p:cViewPr varScale="1">
        <p:scale>
          <a:sx n="90" d="100"/>
          <a:sy n="90" d="100"/>
        </p:scale>
        <p:origin x="2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4FD528-C513-3149-91AC-8C997203DA15}" type="datetimeFigureOut">
              <a:rPr lang="en-US" smtClean="0"/>
              <a:t>9/10/19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87C6B-05E3-3746-A062-B97686F3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85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87C6B-05E3-3746-A062-B97686F3DF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58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87C6B-05E3-3746-A062-B97686F3DF3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1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9ED45-96CB-6F4D-9D00-08442BD61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9DA2B-A8C0-D04C-8540-7487A7E52D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FDA-4C86-094A-AD64-ADBD4A382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FC242-20B4-824A-AFF2-F22DACB70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67EF0-1071-774D-9575-A6380D49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44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0EF03-D62F-0947-9004-A647225E4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DC02D4-1C3D-6248-AED2-ECE0ABE377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67BB3-C824-6E46-AF02-07CBEBD47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1B3E2-5BE9-854D-AD53-11539B51F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738A1-827A-B947-847A-387E2A765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2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81F6BA-4BA5-7A41-A075-DA14534BF8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8F40DE-3073-5A4A-8901-C6A5187D02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31569-BE08-8548-AAC5-2ECF2A6EE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E6410-0207-1847-A907-760609D94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9D420-69E7-0146-8123-499EB442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64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ECD2B-D8CB-F744-AAB3-387CCC181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DA753-DF4F-D744-9C15-F9558CA07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8F0ED-49C4-2946-AB56-6F06BF0D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26D29-808F-1F49-B23A-F0DA74E28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2D033-19DD-CA4C-96B5-FF6F07CEF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42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28502-376D-AA4D-B2F2-15F6653C1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2F0A9A-20C9-5A43-B341-451DAB1C2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B7EDF-CA11-1F48-95EA-23F4E26AC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08D8-F045-BE48-84E2-B82FDE543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004D6-10FB-F346-A489-50AC37773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79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03DB2-963C-2A43-8AD6-C5C02740C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18338-7B21-BB4C-8FB7-4B62F6119B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0D15E8-55C4-6549-86D7-C8BB6F286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344E9C-5E08-194A-992A-FF3585085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49341-5225-6940-B92F-BFDC3A9DD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4F957-E6D7-0A46-BF5F-01CA6B8B1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71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4BD44-F28A-394E-B81F-C97C3F6EE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4426E-343D-7D41-A861-10CFE63EF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B08D2-A7E8-9F4E-AE56-C3365441B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816F3A-2B0B-3649-8BF2-25C3B9C369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4ACEC5-888F-1F48-9695-7EB402C462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DE2876-DB3F-524B-8FBD-3A46751FE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2FC712-318A-A847-8784-970A96C81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272CBC-AFA3-CC4F-92C3-4871C7182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3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63B54-0E74-CF4B-8B9A-03892BC53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141392-C3E5-CA42-B3AF-7FD907BED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88C1FF-C82C-2E40-870A-EBF2E6DA1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13446D-2255-7248-AAB1-216237F42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5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4284B5-0D1E-5946-9C8A-A71046195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025784-AFBD-4C49-AF37-07EF5A6AC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04E935-6902-FA4C-AE1B-BDBEB24C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80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27AA9-0709-B040-B168-024370AD4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76F84-FE5D-1448-B9B1-EDE4A626B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36BE2B-BFB8-B44A-BEAA-54C13AEFA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828B68-0D72-ED45-8456-C6D0AD630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74315A-C11B-A24B-9504-8CE197F75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EEF98-E14C-1342-BB56-326627002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9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44B9A-D231-C242-BFF6-58AD5A27F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702D3E-EA00-454F-92D9-9AB27A4A5A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6084C-DE5D-4A40-9815-E5C4CFA06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51FB3F-5378-9F45-A806-8A23BCB5D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253694-196A-934C-B3DC-B9168EA4D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421A64-6C07-7C46-B425-3D4741BB5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6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DEA2C4-AC7B-934D-BAB2-5D335A530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2BBA0F-C82F-244E-B474-38814EC8C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13B20-0AEF-EF47-BE48-7B31D54066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FB74A-F469-0F48-B34B-43225B4BAD67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335DB-41A4-064D-9EE0-4236338FE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58A1A-B8DC-434D-BC06-D0BF98C50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A5D3A-8BDB-6943-A9B8-C4BE991A9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4EE73-0E8F-9A4B-80F5-DD9C7F793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Human ancestors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6099D7-6FEC-BB46-9D11-2056C1E4F8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97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AD69-91E4-C845-B494-C44CEB8B8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AU" i="1" dirty="0"/>
              <a:t>Homo sapiens</a:t>
            </a:r>
            <a:endParaRPr lang="en-US" dirty="0"/>
          </a:p>
        </p:txBody>
      </p:sp>
      <p:pic>
        <p:nvPicPr>
          <p:cNvPr id="7" name="Picture 6" descr="A drawing of a person&#10;&#10;Description automatically generated">
            <a:extLst>
              <a:ext uri="{FF2B5EF4-FFF2-40B4-BE49-F238E27FC236}">
                <a16:creationId xmlns:a16="http://schemas.microsoft.com/office/drawing/2014/main" id="{3D92CFB4-467A-6C49-BCF4-5F749760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90" r="1981"/>
          <a:stretch/>
        </p:blipFill>
        <p:spPr>
          <a:xfrm>
            <a:off x="313508" y="458958"/>
            <a:ext cx="4325351" cy="6399042"/>
          </a:xfrm>
          <a:prstGeom prst="rect">
            <a:avLst/>
          </a:prstGeom>
          <a:effectLst/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EBCF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38F39-0BF1-8F46-99A6-77ED6A731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400" dirty="0"/>
              <a:t>“Cro-Magnon” </a:t>
            </a:r>
          </a:p>
          <a:p>
            <a:r>
              <a:rPr lang="en-US" sz="2400" dirty="0"/>
              <a:t>Earliest discovery – Europe </a:t>
            </a:r>
          </a:p>
          <a:p>
            <a:r>
              <a:rPr lang="en-US" sz="2400" dirty="0"/>
              <a:t>Been around for about 200 000 years before present </a:t>
            </a:r>
          </a:p>
          <a:p>
            <a:r>
              <a:rPr lang="en-US" sz="2400" dirty="0"/>
              <a:t>Cranial capacity: 1350 cm</a:t>
            </a:r>
            <a:r>
              <a:rPr lang="en-US" sz="2400" baseline="30000" dirty="0"/>
              <a:t>3</a:t>
            </a:r>
            <a:endParaRPr lang="en-US" sz="2400" dirty="0"/>
          </a:p>
          <a:p>
            <a:pPr lvl="1"/>
            <a:r>
              <a:rPr lang="en-US" dirty="0"/>
              <a:t>Flatter faces, larger cranial capacity, reduced or absent brow ridges, no sagittal crest, smaller teeth, broader hips, longer femurs which slope towards the knee </a:t>
            </a:r>
          </a:p>
        </p:txBody>
      </p:sp>
    </p:spTree>
    <p:extLst>
      <p:ext uri="{BB962C8B-B14F-4D97-AF65-F5344CB8AC3E}">
        <p14:creationId xmlns:p14="http://schemas.microsoft.com/office/powerpoint/2010/main" val="304239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5042-2B39-AA46-B61E-D129270C2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dot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08A40-7D03-A748-B836-0C7B64F3D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Determining relatedness and possible evolutionary pathways for hominids uses evidence from comparisons of modern humans and the great apes with fossils of:</a:t>
            </a:r>
            <a:br>
              <a:rPr lang="en-AU" dirty="0"/>
            </a:br>
            <a:br>
              <a:rPr lang="en-AU" dirty="0"/>
            </a:br>
            <a:r>
              <a:rPr lang="en-AU" dirty="0">
                <a:sym typeface="Wingdings" pitchFamily="2" charset="2"/>
              </a:rPr>
              <a:t></a:t>
            </a:r>
            <a:r>
              <a:rPr lang="en-AU" dirty="0"/>
              <a:t> </a:t>
            </a:r>
            <a:r>
              <a:rPr lang="en-AU" i="1" dirty="0"/>
              <a:t>Australopithecus afarensis</a:t>
            </a:r>
            <a:br>
              <a:rPr lang="en-AU" i="1" dirty="0"/>
            </a:br>
            <a:r>
              <a:rPr lang="en-AU" dirty="0">
                <a:sym typeface="Wingdings" pitchFamily="2" charset="2"/>
              </a:rPr>
              <a:t></a:t>
            </a:r>
            <a:r>
              <a:rPr lang="en-AU" dirty="0"/>
              <a:t> </a:t>
            </a:r>
            <a:r>
              <a:rPr lang="en-AU" i="1" dirty="0"/>
              <a:t>Australopithecus africanus </a:t>
            </a:r>
            <a:br>
              <a:rPr lang="en-AU" dirty="0"/>
            </a:br>
            <a:r>
              <a:rPr lang="en-AU" dirty="0">
                <a:sym typeface="Wingdings" pitchFamily="2" charset="2"/>
              </a:rPr>
              <a:t></a:t>
            </a:r>
            <a:r>
              <a:rPr lang="en-AU" dirty="0"/>
              <a:t> </a:t>
            </a:r>
            <a:r>
              <a:rPr lang="en-AU" i="1" dirty="0"/>
              <a:t>Paranthropus robustus</a:t>
            </a:r>
            <a:br>
              <a:rPr lang="en-AU" i="1" dirty="0"/>
            </a:br>
            <a:r>
              <a:rPr lang="en-AU" dirty="0">
                <a:sym typeface="Wingdings" pitchFamily="2" charset="2"/>
              </a:rPr>
              <a:t></a:t>
            </a:r>
            <a:r>
              <a:rPr lang="en-AU" dirty="0"/>
              <a:t> </a:t>
            </a:r>
            <a:r>
              <a:rPr lang="en-AU" i="1" dirty="0"/>
              <a:t>Homo habilis</a:t>
            </a:r>
            <a:br>
              <a:rPr lang="en-AU" i="1" dirty="0"/>
            </a:br>
            <a:r>
              <a:rPr lang="en-AU" dirty="0">
                <a:sym typeface="Wingdings" pitchFamily="2" charset="2"/>
              </a:rPr>
              <a:t></a:t>
            </a:r>
            <a:r>
              <a:rPr lang="en-AU" dirty="0"/>
              <a:t> </a:t>
            </a:r>
            <a:r>
              <a:rPr lang="en-AU" i="1" dirty="0"/>
              <a:t>Homo erectus</a:t>
            </a:r>
            <a:br>
              <a:rPr lang="en-AU" i="1" dirty="0"/>
            </a:br>
            <a:r>
              <a:rPr lang="en-AU" dirty="0">
                <a:sym typeface="Wingdings" pitchFamily="2" charset="2"/>
              </a:rPr>
              <a:t></a:t>
            </a:r>
            <a:r>
              <a:rPr lang="en-AU" dirty="0"/>
              <a:t> </a:t>
            </a:r>
            <a:r>
              <a:rPr lang="en-AU" i="1" dirty="0"/>
              <a:t>Homo neanderthalensis</a:t>
            </a:r>
            <a:br>
              <a:rPr lang="en-AU" i="1" dirty="0"/>
            </a:br>
            <a:r>
              <a:rPr lang="en-AU" dirty="0">
                <a:sym typeface="Wingdings" pitchFamily="2" charset="2"/>
              </a:rPr>
              <a:t></a:t>
            </a:r>
            <a:r>
              <a:rPr lang="en-AU" dirty="0"/>
              <a:t> </a:t>
            </a:r>
            <a:r>
              <a:rPr lang="en-AU" i="1" dirty="0"/>
              <a:t>Homo sapiens 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681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09ECD-FA8E-FD48-BFD8-260FBBC88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Australopithecines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249AB-897B-F345-BC2B-85F896175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23265" cy="4486275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/>
              <a:t>Paranthropus robustus </a:t>
            </a:r>
            <a:r>
              <a:rPr lang="en-US" dirty="0"/>
              <a:t>and </a:t>
            </a:r>
            <a:r>
              <a:rPr lang="en-US" i="1" dirty="0"/>
              <a:t>Australopithecus afarensis </a:t>
            </a:r>
            <a:r>
              <a:rPr lang="en-US" dirty="0"/>
              <a:t>are both very </a:t>
            </a:r>
            <a:r>
              <a:rPr lang="en-US" dirty="0">
                <a:solidFill>
                  <a:schemeClr val="accent6"/>
                </a:solidFill>
              </a:rPr>
              <a:t>similar species </a:t>
            </a:r>
            <a:r>
              <a:rPr lang="en-US" dirty="0"/>
              <a:t>of </a:t>
            </a:r>
            <a:r>
              <a:rPr lang="en-US" dirty="0">
                <a:solidFill>
                  <a:schemeClr val="accent6"/>
                </a:solidFill>
              </a:rPr>
              <a:t>Australopithecines </a:t>
            </a:r>
          </a:p>
          <a:p>
            <a:r>
              <a:rPr lang="en-US" dirty="0"/>
              <a:t>Some key anatomical differences - </a:t>
            </a:r>
            <a:r>
              <a:rPr lang="en-US" dirty="0">
                <a:solidFill>
                  <a:schemeClr val="accent6"/>
                </a:solidFill>
              </a:rPr>
              <a:t>two main variations</a:t>
            </a:r>
          </a:p>
          <a:p>
            <a:pPr lvl="1"/>
            <a:r>
              <a:rPr lang="en-US" dirty="0"/>
              <a:t>a gracile </a:t>
            </a:r>
            <a:r>
              <a:rPr lang="en-US" dirty="0">
                <a:solidFill>
                  <a:schemeClr val="accent6"/>
                </a:solidFill>
              </a:rPr>
              <a:t>(slender)</a:t>
            </a:r>
            <a:r>
              <a:rPr lang="en-US" dirty="0"/>
              <a:t> body shape </a:t>
            </a:r>
          </a:p>
          <a:p>
            <a:pPr lvl="1"/>
            <a:r>
              <a:rPr lang="en-US" dirty="0"/>
              <a:t>robust </a:t>
            </a:r>
            <a:r>
              <a:rPr lang="en-US" dirty="0">
                <a:solidFill>
                  <a:schemeClr val="accent6"/>
                </a:solidFill>
              </a:rPr>
              <a:t>(heavier) </a:t>
            </a:r>
            <a:r>
              <a:rPr lang="en-US" dirty="0"/>
              <a:t>body shape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i="1" dirty="0">
                <a:solidFill>
                  <a:schemeClr val="accent2"/>
                </a:solidFill>
              </a:rPr>
              <a:t>Paranthropus robustus </a:t>
            </a:r>
            <a:r>
              <a:rPr lang="en-US" dirty="0"/>
              <a:t>is an example of a</a:t>
            </a:r>
            <a:r>
              <a:rPr lang="en-US" dirty="0">
                <a:solidFill>
                  <a:schemeClr val="accent2"/>
                </a:solidFill>
              </a:rPr>
              <a:t> robust </a:t>
            </a:r>
            <a:r>
              <a:rPr lang="en-US" dirty="0"/>
              <a:t>form.</a:t>
            </a:r>
          </a:p>
          <a:p>
            <a:r>
              <a:rPr lang="en-US" i="1" dirty="0">
                <a:solidFill>
                  <a:schemeClr val="accent2"/>
                </a:solidFill>
              </a:rPr>
              <a:t>Australopithecus afarensis </a:t>
            </a:r>
            <a:r>
              <a:rPr lang="en-US" dirty="0"/>
              <a:t>is an example of a </a:t>
            </a:r>
            <a:r>
              <a:rPr lang="en-US" dirty="0">
                <a:solidFill>
                  <a:schemeClr val="accent2"/>
                </a:solidFill>
              </a:rPr>
              <a:t>gracile</a:t>
            </a:r>
            <a:r>
              <a:rPr lang="en-US" dirty="0"/>
              <a:t> form.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3" descr="Untitled.png">
            <a:extLst>
              <a:ext uri="{FF2B5EF4-FFF2-40B4-BE49-F238E27FC236}">
                <a16:creationId xmlns:a16="http://schemas.microsoft.com/office/drawing/2014/main" id="{93BA52D9-CC74-2746-B9BB-64DC0C992A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18" r="-1481"/>
          <a:stretch/>
        </p:blipFill>
        <p:spPr>
          <a:xfrm>
            <a:off x="7861465" y="536158"/>
            <a:ext cx="4250462" cy="594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5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169D6-5E18-ED44-8560-1A79CC8CA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i="1" dirty="0"/>
              <a:t>Australopithecus afarensis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D760D-C539-BF45-9783-517A46881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6719888" cy="4757738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accent6"/>
                </a:solidFill>
              </a:rPr>
              <a:t>“Lucy”</a:t>
            </a:r>
          </a:p>
          <a:p>
            <a:r>
              <a:rPr lang="en-US" dirty="0"/>
              <a:t>40% skeletal remains discovered in </a:t>
            </a:r>
            <a:r>
              <a:rPr lang="en-US" dirty="0" err="1"/>
              <a:t>Hadar</a:t>
            </a:r>
            <a:r>
              <a:rPr lang="en-US" dirty="0"/>
              <a:t>, Ethiopia</a:t>
            </a:r>
          </a:p>
          <a:p>
            <a:r>
              <a:rPr lang="en-US" dirty="0"/>
              <a:t>Approximately 3-3.6 million years old</a:t>
            </a:r>
          </a:p>
          <a:p>
            <a:r>
              <a:rPr lang="en-US" dirty="0"/>
              <a:t>Gracile form </a:t>
            </a:r>
          </a:p>
          <a:p>
            <a:r>
              <a:rPr lang="en-AU" dirty="0"/>
              <a:t>Ape-like features </a:t>
            </a:r>
            <a:r>
              <a:rPr lang="en-AU" dirty="0">
                <a:solidFill>
                  <a:schemeClr val="accent2"/>
                </a:solidFill>
              </a:rPr>
              <a:t>- flat nose, a strongly projecting lower jaw </a:t>
            </a:r>
          </a:p>
          <a:p>
            <a:r>
              <a:rPr lang="en-AU" dirty="0"/>
              <a:t>Cranial capacity 500 cc - 1/3 the size of a modern human brain </a:t>
            </a:r>
          </a:p>
          <a:p>
            <a:r>
              <a:rPr lang="en-AU" dirty="0"/>
              <a:t>Long, strong arms with curved fingers adapted for climbing trees </a:t>
            </a:r>
          </a:p>
          <a:p>
            <a:r>
              <a:rPr lang="en-AU" dirty="0">
                <a:solidFill>
                  <a:schemeClr val="accent2"/>
                </a:solidFill>
              </a:rPr>
              <a:t>Small canine teeth </a:t>
            </a:r>
            <a:r>
              <a:rPr lang="en-AU" dirty="0"/>
              <a:t>like all other early humans, and a body that stood on two legs and regularly walked upright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4156ED-2AD1-884A-A00D-31BBDE768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088" y="0"/>
            <a:ext cx="2842105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316450-A878-DC45-8D5C-E11EF3465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1769" y="-1"/>
            <a:ext cx="1857375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690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18ADE-4C6B-244F-B200-2D3AEEFA3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i="1" dirty="0"/>
              <a:t>Australopithecus africanus </a:t>
            </a:r>
            <a:br>
              <a:rPr lang="en-AU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D28E2-46BD-C643-A876-CF14186F5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4450"/>
            <a:ext cx="8162925" cy="4862513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Approximately 3.2 - 2 million years old</a:t>
            </a:r>
          </a:p>
          <a:p>
            <a:r>
              <a:rPr lang="en-AU" dirty="0"/>
              <a:t>Fossil discovery in 1924 – “</a:t>
            </a:r>
            <a:r>
              <a:rPr lang="en-AU" dirty="0" err="1">
                <a:solidFill>
                  <a:schemeClr val="accent6"/>
                </a:solidFill>
              </a:rPr>
              <a:t>Taung</a:t>
            </a:r>
            <a:r>
              <a:rPr lang="en-AU" dirty="0">
                <a:solidFill>
                  <a:schemeClr val="accent6"/>
                </a:solidFill>
              </a:rPr>
              <a:t> Child</a:t>
            </a:r>
            <a:r>
              <a:rPr lang="en-AU" dirty="0"/>
              <a:t>” </a:t>
            </a:r>
          </a:p>
          <a:p>
            <a:r>
              <a:rPr lang="en-AU" dirty="0"/>
              <a:t>Australian anatomist, Raymond Dart named the fossil </a:t>
            </a:r>
            <a:r>
              <a:rPr lang="en-AU" i="1" dirty="0"/>
              <a:t>Au. Africanus</a:t>
            </a:r>
          </a:p>
          <a:p>
            <a:r>
              <a:rPr lang="en-AU" dirty="0"/>
              <a:t>Had a </a:t>
            </a:r>
            <a:r>
              <a:rPr lang="en-AU" dirty="0">
                <a:solidFill>
                  <a:schemeClr val="accent2"/>
                </a:solidFill>
              </a:rPr>
              <a:t>rounder cranium, larger brain and smaller teeth</a:t>
            </a:r>
          </a:p>
          <a:p>
            <a:r>
              <a:rPr lang="en-AU" dirty="0"/>
              <a:t>Relatively </a:t>
            </a:r>
            <a:r>
              <a:rPr lang="en-AU" dirty="0">
                <a:solidFill>
                  <a:schemeClr val="accent2"/>
                </a:solidFill>
              </a:rPr>
              <a:t>long arms </a:t>
            </a:r>
            <a:r>
              <a:rPr lang="en-AU" dirty="0"/>
              <a:t>and a strongly sloping face that juts out from underneath the braincase with a pronounced jaw (ape-like features) </a:t>
            </a:r>
          </a:p>
          <a:p>
            <a:r>
              <a:rPr lang="en-AU" dirty="0"/>
              <a:t>Anatomically similar to Au. Afarensis</a:t>
            </a:r>
          </a:p>
          <a:p>
            <a:pPr lvl="1"/>
            <a:r>
              <a:rPr lang="en-AU" dirty="0">
                <a:solidFill>
                  <a:schemeClr val="accent2"/>
                </a:solidFill>
              </a:rPr>
              <a:t>Pelvis, femur (upper leg), and foot bones of Au. africanus indicate that it walked bipedally</a:t>
            </a:r>
          </a:p>
          <a:p>
            <a:pPr lvl="1"/>
            <a:r>
              <a:rPr lang="en-AU" dirty="0">
                <a:solidFill>
                  <a:schemeClr val="accent2"/>
                </a:solidFill>
              </a:rPr>
              <a:t>Shoulder and hand bones indicate they were also adapted for climbing</a:t>
            </a:r>
          </a:p>
          <a:p>
            <a:endParaRPr lang="en-AU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2E41D4-8D08-1642-8948-BE7AD4D1E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1125" y="2068513"/>
            <a:ext cx="2921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01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80896-A6C1-CF4E-B9E4-7B246A917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i="1" dirty="0"/>
              <a:t>Paranthropus robustus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5B04A-79D9-FE41-B336-E3C207C7B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7706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Approximately 1.8 – 1.2 million years ago </a:t>
            </a:r>
          </a:p>
          <a:p>
            <a:r>
              <a:rPr lang="en-US" dirty="0"/>
              <a:t>Large </a:t>
            </a:r>
            <a:r>
              <a:rPr lang="en-US" dirty="0" err="1"/>
              <a:t>megadont</a:t>
            </a:r>
            <a:r>
              <a:rPr lang="en-US" dirty="0"/>
              <a:t> cheek teeth with thick enamel </a:t>
            </a:r>
          </a:p>
          <a:p>
            <a:r>
              <a:rPr lang="en-US" dirty="0"/>
              <a:t>Focused their chewing in the back of the jaw. </a:t>
            </a:r>
          </a:p>
          <a:p>
            <a:r>
              <a:rPr lang="en-US" dirty="0">
                <a:solidFill>
                  <a:schemeClr val="accent2"/>
                </a:solidFill>
              </a:rPr>
              <a:t>Large zygomatic arches </a:t>
            </a:r>
            <a:r>
              <a:rPr lang="en-US" dirty="0"/>
              <a:t>(cheek bones) allowed the passage of large chewing muscles to the jaw</a:t>
            </a:r>
          </a:p>
          <a:p>
            <a:r>
              <a:rPr lang="en-US" dirty="0">
                <a:solidFill>
                  <a:schemeClr val="accent2"/>
                </a:solidFill>
              </a:rPr>
              <a:t>Sagittal crest </a:t>
            </a:r>
            <a:r>
              <a:rPr lang="en-US" dirty="0"/>
              <a:t>provided a large area to anchor chewing muscles to the skull</a:t>
            </a:r>
          </a:p>
          <a:p>
            <a:r>
              <a:rPr lang="en-US" dirty="0"/>
              <a:t>Robust form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9165AD-E6F1-8248-A49F-00993096E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713" y="1825625"/>
            <a:ext cx="3613149" cy="361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36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04974-3E2E-BC48-952F-DDEB71FAB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AU" i="1" dirty="0"/>
              <a:t>Homo habilis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07916-E557-C747-AACF-D3B995B5B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accent6"/>
                </a:solidFill>
              </a:rPr>
              <a:t>“Handy Man”</a:t>
            </a:r>
          </a:p>
          <a:p>
            <a:r>
              <a:rPr lang="en-US" dirty="0"/>
              <a:t>First species to make tools </a:t>
            </a:r>
          </a:p>
          <a:p>
            <a:r>
              <a:rPr lang="en-US" dirty="0"/>
              <a:t>Fossils discovered in Olduvai Gorge 1964</a:t>
            </a:r>
          </a:p>
          <a:p>
            <a:r>
              <a:rPr lang="en-US" dirty="0">
                <a:solidFill>
                  <a:schemeClr val="accent2"/>
                </a:solidFill>
              </a:rPr>
              <a:t>Taller, with longer femurs</a:t>
            </a:r>
          </a:p>
          <a:p>
            <a:r>
              <a:rPr lang="en-US" dirty="0">
                <a:solidFill>
                  <a:schemeClr val="accent2"/>
                </a:solidFill>
              </a:rPr>
              <a:t>Larger brain</a:t>
            </a:r>
          </a:p>
          <a:p>
            <a:r>
              <a:rPr lang="en-US" dirty="0">
                <a:solidFill>
                  <a:schemeClr val="accent6"/>
                </a:solidFill>
              </a:rPr>
              <a:t>Smaller teeth – change in diet (meat) </a:t>
            </a:r>
            <a:r>
              <a:rPr lang="en-US" dirty="0">
                <a:solidFill>
                  <a:schemeClr val="accent6"/>
                </a:solidFill>
                <a:sym typeface="Wingdings" pitchFamily="2" charset="2"/>
              </a:rPr>
              <a:t> increase in brain size</a:t>
            </a:r>
            <a:endParaRPr lang="en-US" dirty="0">
              <a:solidFill>
                <a:schemeClr val="accent6"/>
              </a:solidFill>
            </a:endParaRPr>
          </a:p>
          <a:p>
            <a:r>
              <a:rPr lang="en-US" dirty="0"/>
              <a:t>Bulge in speech-producing area of brain - development of language </a:t>
            </a:r>
          </a:p>
          <a:p>
            <a:r>
              <a:rPr lang="en-US" dirty="0"/>
              <a:t>May have existed alongside P. robustus (fossils found in same area) </a:t>
            </a:r>
          </a:p>
          <a:p>
            <a:r>
              <a:rPr lang="en-US" dirty="0"/>
              <a:t>Hands were more robust compared </a:t>
            </a:r>
            <a:r>
              <a:rPr lang="en-US" i="1" dirty="0"/>
              <a:t>H. sapiens – </a:t>
            </a:r>
            <a:r>
              <a:rPr lang="en-US" dirty="0"/>
              <a:t>tree-climbing prominent</a:t>
            </a:r>
          </a:p>
          <a:p>
            <a:endParaRPr lang="en-US" i="1" dirty="0"/>
          </a:p>
        </p:txBody>
      </p:sp>
      <p:pic>
        <p:nvPicPr>
          <p:cNvPr id="4" name="Picture 3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317962CB-964F-6647-961C-A1BD89DD0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0" y="297656"/>
            <a:ext cx="3698875" cy="369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623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E96FB-E512-BC46-9DAD-ADB0854B0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AU" i="1" dirty="0"/>
              <a:t>Homo erectus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42C01-8644-4E42-9F78-791B5181A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0588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2"/>
                </a:solidFill>
              </a:rPr>
              <a:t>Larger brain </a:t>
            </a:r>
            <a:r>
              <a:rPr lang="en-US" dirty="0"/>
              <a:t>than </a:t>
            </a:r>
            <a:r>
              <a:rPr lang="en-US" i="1" dirty="0"/>
              <a:t>H. habilis</a:t>
            </a:r>
          </a:p>
          <a:p>
            <a:r>
              <a:rPr lang="en-US" dirty="0"/>
              <a:t>First discovered in Asia </a:t>
            </a:r>
          </a:p>
          <a:p>
            <a:pPr lvl="1"/>
            <a:r>
              <a:rPr lang="en-US" dirty="0"/>
              <a:t>Earlier forms of the species found in Africa </a:t>
            </a:r>
            <a:r>
              <a:rPr lang="en-US" dirty="0">
                <a:solidFill>
                  <a:schemeClr val="accent6"/>
                </a:solidFill>
              </a:rPr>
              <a:t>- </a:t>
            </a:r>
            <a:r>
              <a:rPr lang="en-US" i="1" dirty="0">
                <a:solidFill>
                  <a:schemeClr val="accent6"/>
                </a:solidFill>
              </a:rPr>
              <a:t>Homo ergaster </a:t>
            </a:r>
          </a:p>
          <a:p>
            <a:r>
              <a:rPr lang="en-US" dirty="0"/>
              <a:t>Footprints found in Africa – </a:t>
            </a:r>
            <a:r>
              <a:rPr lang="en-US" dirty="0">
                <a:solidFill>
                  <a:schemeClr val="accent6"/>
                </a:solidFill>
              </a:rPr>
              <a:t>big toe was parallel to other toes </a:t>
            </a:r>
          </a:p>
          <a:p>
            <a:r>
              <a:rPr lang="en-US" dirty="0"/>
              <a:t>Evidence of fire use – advantages key </a:t>
            </a:r>
          </a:p>
          <a:p>
            <a:r>
              <a:rPr lang="en-US" dirty="0"/>
              <a:t>Increased group hunting (skillful) </a:t>
            </a:r>
          </a:p>
          <a:p>
            <a:r>
              <a:rPr lang="en-US" dirty="0"/>
              <a:t>Evidence that the environment was no longer a selective agent on hominins (</a:t>
            </a:r>
            <a:r>
              <a:rPr lang="en-US" i="1" dirty="0"/>
              <a:t>H. erectus </a:t>
            </a:r>
            <a:r>
              <a:rPr lang="en-US" dirty="0"/>
              <a:t>modified their environment) 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Expansion of areas occupied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Building shelters 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Tool and fire use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BCEA01-62BB-5443-84BB-74AD70EC9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0" y="0"/>
            <a:ext cx="2921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840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BE8C5-3FC1-124C-8783-7DD13D82A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i="1" dirty="0"/>
              <a:t>Homo neanderthalensis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1601C-AC70-E345-8A56-44A85B151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Discovered 1856 – Neander Valley, Düsseldorf Germany </a:t>
            </a:r>
          </a:p>
          <a:p>
            <a:r>
              <a:rPr lang="en-US" dirty="0"/>
              <a:t>More developed anatomically and culturally than </a:t>
            </a:r>
            <a:r>
              <a:rPr lang="en-US" i="1" dirty="0"/>
              <a:t>H. erectus </a:t>
            </a:r>
          </a:p>
          <a:p>
            <a:r>
              <a:rPr lang="en-US" dirty="0">
                <a:solidFill>
                  <a:schemeClr val="accent6"/>
                </a:solidFill>
              </a:rPr>
              <a:t>Cranial capacity 1485 cm</a:t>
            </a:r>
            <a:r>
              <a:rPr lang="en-US" baseline="30000" dirty="0">
                <a:solidFill>
                  <a:schemeClr val="accent6"/>
                </a:solidFill>
              </a:rPr>
              <a:t>3</a:t>
            </a:r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Heavy brow ridges remain </a:t>
            </a:r>
          </a:p>
          <a:p>
            <a:r>
              <a:rPr lang="en-US" dirty="0"/>
              <a:t>Probable that Neanderthals and sapiens lived alongside each other </a:t>
            </a:r>
          </a:p>
          <a:p>
            <a:r>
              <a:rPr lang="en-US" dirty="0"/>
              <a:t>Reason for Neanderthal extinction is unknown </a:t>
            </a:r>
          </a:p>
          <a:p>
            <a:pPr lvl="1"/>
            <a:r>
              <a:rPr lang="en-US" dirty="0"/>
              <a:t>H. sapiens outcompeted </a:t>
            </a:r>
            <a:r>
              <a:rPr lang="en-US" dirty="0">
                <a:solidFill>
                  <a:schemeClr val="accent2"/>
                </a:solidFill>
              </a:rPr>
              <a:t>directly – in combat 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Indirectly – hunting and gathering the same resources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E01BD-38D8-7841-BB25-13590F3B1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0" y="0"/>
            <a:ext cx="2921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12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579</Words>
  <Application>Microsoft Macintosh PowerPoint</Application>
  <PresentationFormat>Widescreen</PresentationFormat>
  <Paragraphs>78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Human ancestors</vt:lpstr>
      <vt:lpstr>Syllabus dot point</vt:lpstr>
      <vt:lpstr>Australopithecines</vt:lpstr>
      <vt:lpstr>Australopithecus afarensis</vt:lpstr>
      <vt:lpstr>Australopithecus africanus  </vt:lpstr>
      <vt:lpstr>Paranthropus robustus</vt:lpstr>
      <vt:lpstr>Homo habilis</vt:lpstr>
      <vt:lpstr>Homo erectus</vt:lpstr>
      <vt:lpstr>Homo neanderthalensis</vt:lpstr>
      <vt:lpstr>Homo sapiens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ancestors</dc:title>
  <dc:creator>TU Thanh [John Forrest Secondary College]</dc:creator>
  <cp:lastModifiedBy>TU Thanh [John Forrest Secondary College]</cp:lastModifiedBy>
  <cp:revision>1</cp:revision>
  <dcterms:created xsi:type="dcterms:W3CDTF">2019-09-10T00:55:30Z</dcterms:created>
  <dcterms:modified xsi:type="dcterms:W3CDTF">2019-09-10T00:56:11Z</dcterms:modified>
</cp:coreProperties>
</file>